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74" d="100"/>
          <a:sy n="74" d="100"/>
        </p:scale>
        <p:origin x="37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420B4DD-1543-4464-A666-E6176B34AF68}"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191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1D995-B2E8-4735-B399-7A11B480EEF6}" type="datetimeFigureOut">
              <a:rPr lang="en-IN" smtClean="0"/>
              <a:t>24-10-2023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20B4DD-1543-4464-A666-E6176B34AF68}" type="slidenum">
              <a:rPr lang="en-IN" smtClean="0"/>
              <a:t>‹#›</a:t>
            </a:fld>
            <a:endParaRPr lang="en-IN"/>
          </a:p>
        </p:txBody>
      </p:sp>
    </p:spTree>
    <p:extLst>
      <p:ext uri="{BB962C8B-B14F-4D97-AF65-F5344CB8AC3E}">
        <p14:creationId xmlns:p14="http://schemas.microsoft.com/office/powerpoint/2010/main" val="1304807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20B4DD-1543-4464-A666-E6176B34AF68}"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6455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20B4DD-1543-4464-A666-E6176B34AF68}"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232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20B4DD-1543-4464-A666-E6176B34AF68}" type="slidenum">
              <a:rPr lang="en-IN" smtClean="0"/>
              <a:t>‹#›</a:t>
            </a:fld>
            <a:endParaRPr lang="en-IN"/>
          </a:p>
        </p:txBody>
      </p:sp>
    </p:spTree>
    <p:extLst>
      <p:ext uri="{BB962C8B-B14F-4D97-AF65-F5344CB8AC3E}">
        <p14:creationId xmlns:p14="http://schemas.microsoft.com/office/powerpoint/2010/main" val="2820871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20B4DD-1543-4464-A666-E6176B34AF68}"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0366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20B4DD-1543-4464-A666-E6176B34AF68}"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1590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20B4DD-1543-4464-A666-E6176B34AF6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8990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20B4DD-1543-4464-A666-E6176B34AF68}"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121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20B4DD-1543-4464-A666-E6176B34AF68}" type="slidenum">
              <a:rPr lang="en-IN" smtClean="0"/>
              <a:t>‹#›</a:t>
            </a:fld>
            <a:endParaRPr lang="en-IN"/>
          </a:p>
        </p:txBody>
      </p:sp>
    </p:spTree>
    <p:extLst>
      <p:ext uri="{BB962C8B-B14F-4D97-AF65-F5344CB8AC3E}">
        <p14:creationId xmlns:p14="http://schemas.microsoft.com/office/powerpoint/2010/main" val="121969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21D995-B2E8-4735-B399-7A11B480EEF6}" type="datetimeFigureOut">
              <a:rPr lang="en-IN" smtClean="0"/>
              <a:t>24-10-2023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20B4DD-1543-4464-A666-E6176B34AF68}"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5769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21D995-B2E8-4735-B399-7A11B480EEF6}" type="datetimeFigureOut">
              <a:rPr lang="en-IN" smtClean="0"/>
              <a:t>24-10-2023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20B4DD-1543-4464-A666-E6176B34AF68}" type="slidenum">
              <a:rPr lang="en-IN" smtClean="0"/>
              <a:t>‹#›</a:t>
            </a:fld>
            <a:endParaRPr lang="en-IN"/>
          </a:p>
        </p:txBody>
      </p:sp>
    </p:spTree>
    <p:extLst>
      <p:ext uri="{BB962C8B-B14F-4D97-AF65-F5344CB8AC3E}">
        <p14:creationId xmlns:p14="http://schemas.microsoft.com/office/powerpoint/2010/main" val="3788161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21D995-B2E8-4735-B399-7A11B480EEF6}" type="datetimeFigureOut">
              <a:rPr lang="en-IN" smtClean="0"/>
              <a:t>24-10-2023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20B4DD-1543-4464-A666-E6176B34AF68}"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085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21D995-B2E8-4735-B399-7A11B480EEF6}" type="datetimeFigureOut">
              <a:rPr lang="en-IN" smtClean="0"/>
              <a:t>24-10-2023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20B4DD-1543-4464-A666-E6176B34AF68}"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115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21D995-B2E8-4735-B399-7A11B480EEF6}" type="datetimeFigureOut">
              <a:rPr lang="en-IN" smtClean="0"/>
              <a:t>24-10-2023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20B4DD-1543-4464-A666-E6176B34AF68}" type="slidenum">
              <a:rPr lang="en-IN" smtClean="0"/>
              <a:t>‹#›</a:t>
            </a:fld>
            <a:endParaRPr lang="en-IN"/>
          </a:p>
        </p:txBody>
      </p:sp>
    </p:spTree>
    <p:extLst>
      <p:ext uri="{BB962C8B-B14F-4D97-AF65-F5344CB8AC3E}">
        <p14:creationId xmlns:p14="http://schemas.microsoft.com/office/powerpoint/2010/main" val="2978611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1D995-B2E8-4735-B399-7A11B480EEF6}" type="datetimeFigureOut">
              <a:rPr lang="en-IN" smtClean="0"/>
              <a:t>24-10-2023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20B4DD-1543-4464-A666-E6176B34AF68}"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856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1D995-B2E8-4735-B399-7A11B480EEF6}" type="datetimeFigureOut">
              <a:rPr lang="en-IN" smtClean="0"/>
              <a:t>24-10-2023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20B4DD-1543-4464-A666-E6176B34AF68}" type="slidenum">
              <a:rPr lang="en-IN" smtClean="0"/>
              <a:t>‹#›</a:t>
            </a:fld>
            <a:endParaRPr lang="en-IN"/>
          </a:p>
        </p:txBody>
      </p:sp>
    </p:spTree>
    <p:extLst>
      <p:ext uri="{BB962C8B-B14F-4D97-AF65-F5344CB8AC3E}">
        <p14:creationId xmlns:p14="http://schemas.microsoft.com/office/powerpoint/2010/main" val="1967279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B21D995-B2E8-4735-B399-7A11B480EEF6}" type="datetimeFigureOut">
              <a:rPr lang="en-IN" smtClean="0"/>
              <a:t>24-10-2023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420B4DD-1543-4464-A666-E6176B34AF68}" type="slidenum">
              <a:rPr lang="en-IN" smtClean="0"/>
              <a:t>‹#›</a:t>
            </a:fld>
            <a:endParaRPr lang="en-IN"/>
          </a:p>
        </p:txBody>
      </p:sp>
    </p:spTree>
    <p:extLst>
      <p:ext uri="{BB962C8B-B14F-4D97-AF65-F5344CB8AC3E}">
        <p14:creationId xmlns:p14="http://schemas.microsoft.com/office/powerpoint/2010/main" val="32129075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commons.wikimedia.org/wiki/file:beach_pano.jpg" TargetMode="External"/><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Uttara_Kannada" TargetMode="External"/><Relationship Id="rId13" Type="http://schemas.openxmlformats.org/officeDocument/2006/relationships/hyperlink" Target="https://en.wikipedia.org/wiki/Apsarakonda#cite_note-2" TargetMode="External"/><Relationship Id="rId3" Type="http://schemas.openxmlformats.org/officeDocument/2006/relationships/image" Target="../media/image3.png"/><Relationship Id="rId7" Type="http://schemas.openxmlformats.org/officeDocument/2006/relationships/hyperlink" Target="https://en.wikipedia.org/wiki/Honnavar" TargetMode="External"/><Relationship Id="rId12" Type="http://schemas.openxmlformats.org/officeDocument/2006/relationships/hyperlink" Target="https://en.wikipedia.org/w/index.php?title=Apsarakonda&amp;action=edit&amp;section=1"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www.borneoscape.com/2017/08/the-most-iconic-rainforest-animal.html" TargetMode="External"/><Relationship Id="rId11" Type="http://schemas.openxmlformats.org/officeDocument/2006/relationships/hyperlink" Target="https://en.wikipedia.org/wiki/Apsarakonda#cite_note-1" TargetMode="External"/><Relationship Id="rId5" Type="http://schemas.openxmlformats.org/officeDocument/2006/relationships/image" Target="../media/image8.jpg"/><Relationship Id="rId10" Type="http://schemas.openxmlformats.org/officeDocument/2006/relationships/hyperlink" Target="https://en.wikipedia.org/wiki/India" TargetMode="External"/><Relationship Id="rId4" Type="http://schemas.openxmlformats.org/officeDocument/2006/relationships/image" Target="../media/image4.png"/><Relationship Id="rId9" Type="http://schemas.openxmlformats.org/officeDocument/2006/relationships/hyperlink" Target="https://en.wikipedia.org/wiki/Karnatak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www.pexels.com/photo/close-up-photography-of-birds-drinking-water-1035056/" TargetMode="External"/><Relationship Id="rId5" Type="http://schemas.openxmlformats.org/officeDocument/2006/relationships/image" Target="../media/image10.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3" Type="http://schemas.openxmlformats.org/officeDocument/2006/relationships/hyperlink" Target="https://en.wikipedia.org/wiki/Unification_of_Karnataka" TargetMode="External"/><Relationship Id="rId18" Type="http://schemas.openxmlformats.org/officeDocument/2006/relationships/hyperlink" Target="https://en.wikipedia.org/wiki/Goa" TargetMode="External"/><Relationship Id="rId26" Type="http://schemas.openxmlformats.org/officeDocument/2006/relationships/hyperlink" Target="https://en.wikipedia.org/wiki/List_of_states_and_union_territories_of_India_by_population" TargetMode="External"/><Relationship Id="rId39" Type="http://schemas.openxmlformats.org/officeDocument/2006/relationships/hyperlink" Target="https://en.wikipedia.org/wiki/Sanskrit_revival#Sanskrit_villages" TargetMode="External"/><Relationship Id="rId21" Type="http://schemas.openxmlformats.org/officeDocument/2006/relationships/hyperlink" Target="https://en.wikipedia.org/wiki/Andhra_Pradesh" TargetMode="External"/><Relationship Id="rId34" Type="http://schemas.openxmlformats.org/officeDocument/2006/relationships/hyperlink" Target="https://en.wikipedia.org/wiki/Tamil_language" TargetMode="External"/><Relationship Id="rId42" Type="http://schemas.openxmlformats.org/officeDocument/2006/relationships/hyperlink" Target="https://en.wikipedia.org/wiki/Karnataka#cite_note-15" TargetMode="External"/><Relationship Id="rId7" Type="http://schemas.openxmlformats.org/officeDocument/2006/relationships/hyperlink" Target="https://en.wikipedia.org/wiki/Help:IPA/English" TargetMode="External"/><Relationship Id="rId2" Type="http://schemas.openxmlformats.org/officeDocument/2006/relationships/image" Target="../media/image2.jpeg"/><Relationship Id="rId16" Type="http://schemas.openxmlformats.org/officeDocument/2006/relationships/hyperlink" Target="https://en.wikipedia.org/wiki/Bangalore" TargetMode="External"/><Relationship Id="rId20" Type="http://schemas.openxmlformats.org/officeDocument/2006/relationships/hyperlink" Target="https://en.wikipedia.org/wiki/Telangana" TargetMode="External"/><Relationship Id="rId29" Type="http://schemas.openxmlformats.org/officeDocument/2006/relationships/hyperlink" Target="https://en.wikipedia.org/wiki/Languages_of_India#Classical_languages_of_India" TargetMode="External"/><Relationship Id="rId41" Type="http://schemas.openxmlformats.org/officeDocument/2006/relationships/hyperlink" Target="https://en.wikipedia.org/wiki/Karnataka#cite_note-14" TargetMode="External"/><Relationship Id="rId1" Type="http://schemas.openxmlformats.org/officeDocument/2006/relationships/slideLayout" Target="../slideLayouts/slideLayout2.xml"/><Relationship Id="rId6" Type="http://schemas.openxmlformats.org/officeDocument/2006/relationships/hyperlink" Target="https://pixabay.com/en/fish-orange-tropical-fish-colorful-975713/" TargetMode="External"/><Relationship Id="rId11" Type="http://schemas.openxmlformats.org/officeDocument/2006/relationships/hyperlink" Target="https://en.wikipedia.org/wiki/States_and_union_territories_of_India" TargetMode="External"/><Relationship Id="rId24" Type="http://schemas.openxmlformats.org/officeDocument/2006/relationships/hyperlink" Target="https://en.wikipedia.org/wiki/Karnataka#cite_note-:3-12" TargetMode="External"/><Relationship Id="rId32" Type="http://schemas.openxmlformats.org/officeDocument/2006/relationships/hyperlink" Target="https://en.wikipedia.org/wiki/Marathi_language" TargetMode="External"/><Relationship Id="rId37" Type="http://schemas.openxmlformats.org/officeDocument/2006/relationships/hyperlink" Target="https://en.wikipedia.org/wiki/Kodava_language" TargetMode="External"/><Relationship Id="rId40" Type="http://schemas.openxmlformats.org/officeDocument/2006/relationships/hyperlink" Target="https://en.wikipedia.org/wiki/Karnataka#cite_note-13" TargetMode="External"/><Relationship Id="rId5" Type="http://schemas.openxmlformats.org/officeDocument/2006/relationships/image" Target="../media/image11.jpg"/><Relationship Id="rId15" Type="http://schemas.openxmlformats.org/officeDocument/2006/relationships/hyperlink" Target="https://en.wikipedia.org/wiki/Carnatic_region" TargetMode="External"/><Relationship Id="rId23" Type="http://schemas.openxmlformats.org/officeDocument/2006/relationships/hyperlink" Target="https://en.wikipedia.org/wiki/Kerala" TargetMode="External"/><Relationship Id="rId28" Type="http://schemas.openxmlformats.org/officeDocument/2006/relationships/hyperlink" Target="https://en.wikipedia.org/wiki/Kannada" TargetMode="External"/><Relationship Id="rId36" Type="http://schemas.openxmlformats.org/officeDocument/2006/relationships/hyperlink" Target="https://en.wikipedia.org/wiki/Malayalam" TargetMode="External"/><Relationship Id="rId10" Type="http://schemas.openxmlformats.org/officeDocument/2006/relationships/hyperlink" Target="https://en.wikipedia.org/wiki/Mysore_State" TargetMode="External"/><Relationship Id="rId19" Type="http://schemas.openxmlformats.org/officeDocument/2006/relationships/hyperlink" Target="https://en.wikipedia.org/wiki/Maharashtra" TargetMode="External"/><Relationship Id="rId31" Type="http://schemas.openxmlformats.org/officeDocument/2006/relationships/hyperlink" Target="https://en.wikipedia.org/wiki/Konkani" TargetMode="External"/><Relationship Id="rId4" Type="http://schemas.openxmlformats.org/officeDocument/2006/relationships/image" Target="../media/image4.png"/><Relationship Id="rId9" Type="http://schemas.openxmlformats.org/officeDocument/2006/relationships/hyperlink" Target="https://en.wikipedia.org/wiki/Help:IPA" TargetMode="External"/><Relationship Id="rId14" Type="http://schemas.openxmlformats.org/officeDocument/2006/relationships/hyperlink" Target="https://en.wikipedia.org/wiki/States_Reorganisation_Act,_1956" TargetMode="External"/><Relationship Id="rId22" Type="http://schemas.openxmlformats.org/officeDocument/2006/relationships/hyperlink" Target="https://en.wikipedia.org/wiki/Tamil_Nadu" TargetMode="External"/><Relationship Id="rId27" Type="http://schemas.openxmlformats.org/officeDocument/2006/relationships/hyperlink" Target="https://en.wikipedia.org/wiki/List_of_districts_in_India" TargetMode="External"/><Relationship Id="rId30" Type="http://schemas.openxmlformats.org/officeDocument/2006/relationships/hyperlink" Target="https://en.wikipedia.org/wiki/Urdu" TargetMode="External"/><Relationship Id="rId35" Type="http://schemas.openxmlformats.org/officeDocument/2006/relationships/hyperlink" Target="https://en.wikipedia.org/wiki/Telugu_language" TargetMode="External"/><Relationship Id="rId8" Type="http://schemas.openxmlformats.org/officeDocument/2006/relationships/hyperlink" Target="https://en.wikipedia.org/wiki/ISO_15919" TargetMode="External"/><Relationship Id="rId3" Type="http://schemas.openxmlformats.org/officeDocument/2006/relationships/image" Target="../media/image3.png"/><Relationship Id="rId12" Type="http://schemas.openxmlformats.org/officeDocument/2006/relationships/hyperlink" Target="https://en.wikipedia.org/wiki/India" TargetMode="External"/><Relationship Id="rId17" Type="http://schemas.openxmlformats.org/officeDocument/2006/relationships/hyperlink" Target="https://en.wikipedia.org/wiki/Lakshadweep_Sea" TargetMode="External"/><Relationship Id="rId25" Type="http://schemas.openxmlformats.org/officeDocument/2006/relationships/hyperlink" Target="https://en.wikipedia.org/wiki/List_of_states_and_union_territories_of_India_by_area" TargetMode="External"/><Relationship Id="rId33" Type="http://schemas.openxmlformats.org/officeDocument/2006/relationships/hyperlink" Target="https://en.wikipedia.org/wiki/Tulu_language" TargetMode="External"/><Relationship Id="rId38" Type="http://schemas.openxmlformats.org/officeDocument/2006/relationships/hyperlink" Target="https://en.wikipedia.org/wiki/Bea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CAE688-0D20-4457-E77F-8B4E0341C3DA}"/>
              </a:ext>
            </a:extLst>
          </p:cNvPr>
          <p:cNvSpPr txBox="1"/>
          <p:nvPr/>
        </p:nvSpPr>
        <p:spPr>
          <a:xfrm>
            <a:off x="2026227" y="426027"/>
            <a:ext cx="4333008" cy="1439240"/>
          </a:xfrm>
          <a:prstGeom prst="rect">
            <a:avLst/>
          </a:prstGeom>
          <a:noFill/>
        </p:spPr>
        <p:txBody>
          <a:bodyPr wrap="square" rtlCol="0">
            <a:spAutoFit/>
          </a:bodyPr>
          <a:lstStyle/>
          <a:p>
            <a:pPr>
              <a:lnSpc>
                <a:spcPct val="150000"/>
              </a:lnSpc>
            </a:pPr>
            <a:r>
              <a:rPr lang="en-IN" sz="6600" dirty="0">
                <a:latin typeface="Algerian" panose="04020705040A02060702" pitchFamily="82" charset="0"/>
              </a:rPr>
              <a:t>welcome</a:t>
            </a:r>
          </a:p>
        </p:txBody>
      </p:sp>
      <p:sp>
        <p:nvSpPr>
          <p:cNvPr id="5" name="TextBox 4">
            <a:extLst>
              <a:ext uri="{FF2B5EF4-FFF2-40B4-BE49-F238E27FC236}">
                <a16:creationId xmlns:a16="http://schemas.microsoft.com/office/drawing/2014/main" id="{129B82F0-FDE7-2E75-4F7D-6406F9228BF9}"/>
              </a:ext>
            </a:extLst>
          </p:cNvPr>
          <p:cNvSpPr txBox="1"/>
          <p:nvPr/>
        </p:nvSpPr>
        <p:spPr>
          <a:xfrm>
            <a:off x="3418609" y="1654527"/>
            <a:ext cx="2677391" cy="1498102"/>
          </a:xfrm>
          <a:prstGeom prst="rect">
            <a:avLst/>
          </a:prstGeom>
          <a:noFill/>
        </p:spPr>
        <p:txBody>
          <a:bodyPr wrap="square" rtlCol="0">
            <a:spAutoFit/>
          </a:bodyPr>
          <a:lstStyle/>
          <a:p>
            <a:pPr>
              <a:lnSpc>
                <a:spcPct val="250000"/>
              </a:lnSpc>
            </a:pPr>
            <a:r>
              <a:rPr lang="en-IN" sz="4400" dirty="0">
                <a:latin typeface="Algerian" panose="04020705040A02060702" pitchFamily="82" charset="0"/>
              </a:rPr>
              <a:t>to</a:t>
            </a:r>
          </a:p>
        </p:txBody>
      </p:sp>
      <p:sp>
        <p:nvSpPr>
          <p:cNvPr id="6" name="TextBox 5">
            <a:extLst>
              <a:ext uri="{FF2B5EF4-FFF2-40B4-BE49-F238E27FC236}">
                <a16:creationId xmlns:a16="http://schemas.microsoft.com/office/drawing/2014/main" id="{3EEBD326-EF19-C08F-A80A-0A5080FA9C08}"/>
              </a:ext>
            </a:extLst>
          </p:cNvPr>
          <p:cNvSpPr txBox="1"/>
          <p:nvPr/>
        </p:nvSpPr>
        <p:spPr>
          <a:xfrm>
            <a:off x="3626427" y="2640753"/>
            <a:ext cx="5933209" cy="2129237"/>
          </a:xfrm>
          <a:prstGeom prst="rect">
            <a:avLst/>
          </a:prstGeom>
          <a:noFill/>
        </p:spPr>
        <p:txBody>
          <a:bodyPr wrap="square" rtlCol="0">
            <a:spAutoFit/>
          </a:bodyPr>
          <a:lstStyle/>
          <a:p>
            <a:pPr>
              <a:lnSpc>
                <a:spcPct val="300000"/>
              </a:lnSpc>
            </a:pPr>
            <a:r>
              <a:rPr lang="en-IN" sz="5400" dirty="0" err="1">
                <a:latin typeface="Algerian" panose="04020705040A02060702" pitchFamily="82" charset="0"/>
              </a:rPr>
              <a:t>karnataka</a:t>
            </a:r>
            <a:endParaRPr lang="en-IN" sz="5400" dirty="0">
              <a:latin typeface="Algerian" panose="04020705040A02060702" pitchFamily="82" charset="0"/>
            </a:endParaRPr>
          </a:p>
        </p:txBody>
      </p:sp>
    </p:spTree>
    <p:extLst>
      <p:ext uri="{BB962C8B-B14F-4D97-AF65-F5344CB8AC3E}">
        <p14:creationId xmlns:p14="http://schemas.microsoft.com/office/powerpoint/2010/main" val="3582093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77D536-06C1-6EA1-C0B7-E4A94E3B2BE5}"/>
              </a:ext>
            </a:extLst>
          </p:cNvPr>
          <p:cNvSpPr txBox="1"/>
          <p:nvPr/>
        </p:nvSpPr>
        <p:spPr>
          <a:xfrm flipH="1">
            <a:off x="2618509" y="1194955"/>
            <a:ext cx="6567055" cy="523220"/>
          </a:xfrm>
          <a:prstGeom prst="rect">
            <a:avLst/>
          </a:prstGeom>
          <a:noFill/>
        </p:spPr>
        <p:txBody>
          <a:bodyPr wrap="square" rtlCol="0">
            <a:spAutoFit/>
          </a:bodyPr>
          <a:lstStyle/>
          <a:p>
            <a:r>
              <a:rPr lang="en-IN" sz="2800" b="1" dirty="0"/>
              <a:t>Top 5 places in Karnataka </a:t>
            </a:r>
          </a:p>
        </p:txBody>
      </p:sp>
      <p:sp>
        <p:nvSpPr>
          <p:cNvPr id="7" name="Title 6">
            <a:extLst>
              <a:ext uri="{FF2B5EF4-FFF2-40B4-BE49-F238E27FC236}">
                <a16:creationId xmlns:a16="http://schemas.microsoft.com/office/drawing/2014/main" id="{3A4E8176-3DF2-8312-D7FD-A6F2DF40261F}"/>
              </a:ext>
            </a:extLst>
          </p:cNvPr>
          <p:cNvSpPr>
            <a:spLocks noGrp="1"/>
          </p:cNvSpPr>
          <p:nvPr>
            <p:ph type="title"/>
          </p:nvPr>
        </p:nvSpPr>
        <p:spPr>
          <a:xfrm>
            <a:off x="1229592" y="665018"/>
            <a:ext cx="9732816" cy="1620982"/>
          </a:xfrm>
        </p:spPr>
        <p:txBody>
          <a:bodyPr>
            <a:normAutofit fontScale="90000"/>
          </a:bodyPr>
          <a:lstStyle/>
          <a:p>
            <a:br>
              <a:rPr lang="en-IN" dirty="0"/>
            </a:br>
            <a:br>
              <a:rPr lang="en-IN" dirty="0"/>
            </a:br>
            <a:br>
              <a:rPr lang="en-IN" dirty="0"/>
            </a:br>
            <a:br>
              <a:rPr lang="en-IN" dirty="0"/>
            </a:br>
            <a:endParaRPr lang="en-IN" dirty="0"/>
          </a:p>
        </p:txBody>
      </p:sp>
      <p:sp>
        <p:nvSpPr>
          <p:cNvPr id="8" name="TextBox 7">
            <a:extLst>
              <a:ext uri="{FF2B5EF4-FFF2-40B4-BE49-F238E27FC236}">
                <a16:creationId xmlns:a16="http://schemas.microsoft.com/office/drawing/2014/main" id="{0EF9C341-EC29-F85C-4206-DD1214616AF2}"/>
              </a:ext>
            </a:extLst>
          </p:cNvPr>
          <p:cNvSpPr txBox="1"/>
          <p:nvPr/>
        </p:nvSpPr>
        <p:spPr>
          <a:xfrm>
            <a:off x="1229592" y="2421082"/>
            <a:ext cx="10338955" cy="2308324"/>
          </a:xfrm>
          <a:prstGeom prst="rect">
            <a:avLst/>
          </a:prstGeom>
          <a:noFill/>
        </p:spPr>
        <p:txBody>
          <a:bodyPr wrap="square" rtlCol="0" anchor="b">
            <a:spAutoFit/>
          </a:bodyPr>
          <a:lstStyle/>
          <a:p>
            <a:pPr marL="342900" indent="-342900">
              <a:buFont typeface="+mj-lt"/>
              <a:buAutoNum type="arabicPeriod"/>
            </a:pPr>
            <a:r>
              <a:rPr lang="en-IN" sz="2400" b="1" dirty="0" err="1"/>
              <a:t>Murdeshwar</a:t>
            </a:r>
            <a:endParaRPr lang="en-IN" sz="2400" b="1" dirty="0"/>
          </a:p>
          <a:p>
            <a:pPr marL="342900" indent="-342900">
              <a:buFont typeface="+mj-lt"/>
              <a:buAutoNum type="arabicPeriod"/>
            </a:pPr>
            <a:r>
              <a:rPr lang="en-IN" sz="2400" b="1" dirty="0" err="1"/>
              <a:t>Apsarakonda</a:t>
            </a:r>
            <a:endParaRPr lang="en-IN" sz="2400" b="1" dirty="0"/>
          </a:p>
          <a:p>
            <a:pPr marL="342900" indent="-342900">
              <a:buFont typeface="+mj-lt"/>
              <a:buAutoNum type="arabicPeriod"/>
            </a:pPr>
            <a:r>
              <a:rPr lang="en-IN" sz="2400" b="1" dirty="0"/>
              <a:t>Eco beach</a:t>
            </a:r>
          </a:p>
          <a:p>
            <a:pPr marL="342900" indent="-342900">
              <a:buFont typeface="+mj-lt"/>
              <a:buAutoNum type="arabicPeriod"/>
            </a:pPr>
            <a:r>
              <a:rPr lang="en-IN" sz="2400" b="1" dirty="0"/>
              <a:t>Karwar</a:t>
            </a:r>
          </a:p>
          <a:p>
            <a:pPr marL="342900" indent="-342900">
              <a:buFont typeface="+mj-lt"/>
              <a:buAutoNum type="arabicPeriod"/>
            </a:pPr>
            <a:r>
              <a:rPr lang="en-IN" sz="2400" b="1" dirty="0" err="1"/>
              <a:t>Ankola</a:t>
            </a:r>
            <a:endParaRPr lang="en-IN" sz="2400" b="1" dirty="0"/>
          </a:p>
          <a:p>
            <a:endParaRPr lang="en-IN" sz="2400" b="1" dirty="0"/>
          </a:p>
        </p:txBody>
      </p:sp>
    </p:spTree>
    <p:extLst>
      <p:ext uri="{BB962C8B-B14F-4D97-AF65-F5344CB8AC3E}">
        <p14:creationId xmlns:p14="http://schemas.microsoft.com/office/powerpoint/2010/main" val="1733324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14C0AC-886C-74E0-6D9D-108F9D4FA59E}"/>
              </a:ext>
            </a:extLst>
          </p:cNvPr>
          <p:cNvSpPr txBox="1"/>
          <p:nvPr/>
        </p:nvSpPr>
        <p:spPr>
          <a:xfrm flipH="1">
            <a:off x="1272886" y="914400"/>
            <a:ext cx="4961659" cy="379723"/>
          </a:xfrm>
          <a:prstGeom prst="rect">
            <a:avLst/>
          </a:prstGeom>
          <a:noFill/>
        </p:spPr>
        <p:txBody>
          <a:bodyPr wrap="square" rtlCol="0">
            <a:spAutoFit/>
          </a:bodyPr>
          <a:lstStyle/>
          <a:p>
            <a:r>
              <a:rPr lang="en-IN" dirty="0"/>
              <a:t>1.</a:t>
            </a:r>
            <a:r>
              <a:rPr lang="en-IN" dirty="0">
                <a:latin typeface="Algerian" panose="04020705040A02060702" pitchFamily="82" charset="0"/>
              </a:rPr>
              <a:t>murdeshwara</a:t>
            </a:r>
          </a:p>
        </p:txBody>
      </p:sp>
      <p:sp>
        <p:nvSpPr>
          <p:cNvPr id="5" name="TextBox 4">
            <a:extLst>
              <a:ext uri="{FF2B5EF4-FFF2-40B4-BE49-F238E27FC236}">
                <a16:creationId xmlns:a16="http://schemas.microsoft.com/office/drawing/2014/main" id="{93ADD87A-E640-A933-8090-E9B932B582D3}"/>
              </a:ext>
            </a:extLst>
          </p:cNvPr>
          <p:cNvSpPr txBox="1"/>
          <p:nvPr/>
        </p:nvSpPr>
        <p:spPr>
          <a:xfrm>
            <a:off x="1272886" y="1371601"/>
            <a:ext cx="9923317" cy="954107"/>
          </a:xfrm>
          <a:prstGeom prst="rect">
            <a:avLst/>
          </a:prstGeom>
          <a:noFill/>
        </p:spPr>
        <p:txBody>
          <a:bodyPr wrap="square" rtlCol="0">
            <a:spAutoFit/>
          </a:bodyPr>
          <a:lstStyle/>
          <a:p>
            <a:r>
              <a:rPr lang="en-IN" dirty="0" err="1"/>
              <a:t>Murdeshwara</a:t>
            </a:r>
            <a:r>
              <a:rPr lang="en-IN" dirty="0"/>
              <a:t> is a town in </a:t>
            </a:r>
            <a:r>
              <a:rPr lang="en-IN" dirty="0" err="1"/>
              <a:t>utttara</a:t>
            </a:r>
            <a:r>
              <a:rPr lang="en-IN" dirty="0"/>
              <a:t> </a:t>
            </a:r>
            <a:r>
              <a:rPr lang="en-IN" dirty="0" err="1"/>
              <a:t>kannada</a:t>
            </a:r>
            <a:r>
              <a:rPr lang="en-IN" dirty="0"/>
              <a:t> </a:t>
            </a:r>
            <a:r>
              <a:rPr lang="en-IN" dirty="0" err="1"/>
              <a:t>diststrict</a:t>
            </a:r>
            <a:r>
              <a:rPr lang="en-IN" dirty="0"/>
              <a:t> in state of Karnataka , </a:t>
            </a:r>
            <a:r>
              <a:rPr lang="en-IN" dirty="0" err="1"/>
              <a:t>india</a:t>
            </a:r>
            <a:r>
              <a:rPr lang="en-IN" dirty="0"/>
              <a:t> . It’s famous for worlds second tallest shiva statue , the town lies on the coast of the </a:t>
            </a:r>
            <a:r>
              <a:rPr lang="en-IN" b="1" dirty="0" err="1">
                <a:solidFill>
                  <a:srgbClr val="FF0000"/>
                </a:solidFill>
              </a:rPr>
              <a:t>arabian</a:t>
            </a:r>
            <a:r>
              <a:rPr lang="en-IN" dirty="0"/>
              <a:t> </a:t>
            </a:r>
            <a:r>
              <a:rPr lang="en-IN" b="1" dirty="0">
                <a:solidFill>
                  <a:srgbClr val="FF0000"/>
                </a:solidFill>
              </a:rPr>
              <a:t>sea</a:t>
            </a:r>
            <a:r>
              <a:rPr lang="en-IN" dirty="0"/>
              <a:t> and famous for </a:t>
            </a:r>
            <a:r>
              <a:rPr lang="en-IN" dirty="0" err="1"/>
              <a:t>murdeshwara</a:t>
            </a:r>
            <a:r>
              <a:rPr lang="en-IN" dirty="0"/>
              <a:t> temple . The town has railway station on the </a:t>
            </a:r>
            <a:r>
              <a:rPr lang="en-IN" dirty="0" err="1">
                <a:solidFill>
                  <a:srgbClr val="FF0000"/>
                </a:solidFill>
              </a:rPr>
              <a:t>Manglore</a:t>
            </a:r>
            <a:r>
              <a:rPr lang="en-IN" dirty="0"/>
              <a:t> –</a:t>
            </a:r>
            <a:r>
              <a:rPr lang="en-IN" dirty="0">
                <a:solidFill>
                  <a:srgbClr val="FF0000"/>
                </a:solidFill>
              </a:rPr>
              <a:t>Mumbai</a:t>
            </a:r>
            <a:r>
              <a:rPr lang="en-IN" dirty="0"/>
              <a:t> </a:t>
            </a:r>
            <a:r>
              <a:rPr lang="en-IN" dirty="0" err="1">
                <a:solidFill>
                  <a:srgbClr val="FF0000"/>
                </a:solidFill>
              </a:rPr>
              <a:t>konkan</a:t>
            </a:r>
            <a:r>
              <a:rPr lang="en-IN" dirty="0"/>
              <a:t>  railway route </a:t>
            </a:r>
          </a:p>
        </p:txBody>
      </p:sp>
      <p:pic>
        <p:nvPicPr>
          <p:cNvPr id="12" name="Picture 11" descr="A sandy beach with trees in the background&#10;&#10;Description automatically generated">
            <a:extLst>
              <a:ext uri="{FF2B5EF4-FFF2-40B4-BE49-F238E27FC236}">
                <a16:creationId xmlns:a16="http://schemas.microsoft.com/office/drawing/2014/main" id="{9909373D-E433-75E6-4880-86AA20547DB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45873" y="3190009"/>
            <a:ext cx="4239491" cy="2713001"/>
          </a:xfrm>
          <a:prstGeom prst="rect">
            <a:avLst/>
          </a:prstGeom>
        </p:spPr>
      </p:pic>
      <p:sp>
        <p:nvSpPr>
          <p:cNvPr id="13" name="TextBox 12">
            <a:extLst>
              <a:ext uri="{FF2B5EF4-FFF2-40B4-BE49-F238E27FC236}">
                <a16:creationId xmlns:a16="http://schemas.microsoft.com/office/drawing/2014/main" id="{B45DC7D4-F6A5-E3DD-23A2-D0AE2C4E99BA}"/>
              </a:ext>
            </a:extLst>
          </p:cNvPr>
          <p:cNvSpPr txBox="1"/>
          <p:nvPr/>
        </p:nvSpPr>
        <p:spPr>
          <a:xfrm>
            <a:off x="3345873" y="6064470"/>
            <a:ext cx="4239491" cy="230832"/>
          </a:xfrm>
          <a:prstGeom prst="rect">
            <a:avLst/>
          </a:prstGeom>
          <a:noFill/>
        </p:spPr>
        <p:txBody>
          <a:bodyPr wrap="square" rtlCol="0">
            <a:spAutoFit/>
          </a:bodyPr>
          <a:lstStyle/>
          <a:p>
            <a:r>
              <a:rPr lang="en-IN" sz="900">
                <a:hlinkClick r:id="rId3" tooltip="http://commons.wikimedia.org/wiki/file:beach_pano.jpg"/>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112984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7" name="Picture 1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261E33A-9444-9EC4-358B-6E74583445B8}"/>
              </a:ext>
            </a:extLst>
          </p:cNvPr>
          <p:cNvSpPr>
            <a:spLocks noGrp="1"/>
          </p:cNvSpPr>
          <p:nvPr>
            <p:ph type="title"/>
          </p:nvPr>
        </p:nvSpPr>
        <p:spPr>
          <a:xfrm>
            <a:off x="7535825" y="982132"/>
            <a:ext cx="3360772" cy="1303867"/>
          </a:xfrm>
        </p:spPr>
        <p:txBody>
          <a:bodyPr>
            <a:normAutofit/>
          </a:bodyPr>
          <a:lstStyle/>
          <a:p>
            <a:r>
              <a:rPr lang="en-IN" b="1" err="1"/>
              <a:t>Apserkoda</a:t>
            </a:r>
            <a:r>
              <a:rPr lang="en-IN" dirty="0"/>
              <a:t> </a:t>
            </a:r>
          </a:p>
        </p:txBody>
      </p:sp>
      <p:sp>
        <p:nvSpPr>
          <p:cNvPr id="20" name="Rectangle 1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tiger walking in the woods&#10;&#10;Description automatically generated">
            <a:extLst>
              <a:ext uri="{FF2B5EF4-FFF2-40B4-BE49-F238E27FC236}">
                <a16:creationId xmlns:a16="http://schemas.microsoft.com/office/drawing/2014/main" id="{77CDD4D3-97CF-310D-C7C8-8A418255FDD7}"/>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8684" b="-2"/>
          <a:stretch/>
        </p:blipFill>
        <p:spPr>
          <a:xfrm>
            <a:off x="1412683" y="1410208"/>
            <a:ext cx="5278777" cy="3858780"/>
          </a:xfrm>
          <a:prstGeom prst="rect">
            <a:avLst/>
          </a:prstGeom>
        </p:spPr>
      </p:pic>
      <p:cxnSp>
        <p:nvCxnSpPr>
          <p:cNvPr id="22" name="Straight Connector 2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E9B8E6E9-AB6D-5BEC-A5BE-F43C21BE98AE}"/>
              </a:ext>
            </a:extLst>
          </p:cNvPr>
          <p:cNvSpPr>
            <a:spLocks noGrp="1"/>
          </p:cNvSpPr>
          <p:nvPr>
            <p:ph idx="1"/>
          </p:nvPr>
        </p:nvSpPr>
        <p:spPr>
          <a:xfrm>
            <a:off x="7535824" y="2556932"/>
            <a:ext cx="3360771" cy="3318936"/>
          </a:xfrm>
        </p:spPr>
        <p:txBody>
          <a:bodyPr>
            <a:noAutofit/>
          </a:bodyPr>
          <a:lstStyle/>
          <a:p>
            <a:pPr algn="l"/>
            <a:r>
              <a:rPr lang="en-US" sz="1400" b="1" i="0" dirty="0" err="1">
                <a:solidFill>
                  <a:srgbClr val="202122"/>
                </a:solidFill>
                <a:effectLst>
                  <a:outerShdw blurRad="38100" dist="38100" dir="2700000" algn="tl">
                    <a:srgbClr val="000000">
                      <a:alpha val="43137"/>
                    </a:srgbClr>
                  </a:outerShdw>
                </a:effectLst>
                <a:latin typeface="Arial" panose="020B0604020202020204" pitchFamily="34" charset="0"/>
              </a:rPr>
              <a:t>Apserkonda</a:t>
            </a:r>
            <a:r>
              <a:rPr lang="en-US" sz="1400" b="1" i="0" dirty="0">
                <a:solidFill>
                  <a:srgbClr val="202122"/>
                </a:solidFill>
                <a:effectLst>
                  <a:outerShdw blurRad="38100" dist="38100" dir="2700000" algn="tl">
                    <a:srgbClr val="000000">
                      <a:alpha val="43137"/>
                    </a:srgbClr>
                  </a:outerShdw>
                </a:effectLst>
                <a:latin typeface="Arial" panose="020B0604020202020204" pitchFamily="34" charset="0"/>
              </a:rPr>
              <a:t> is an emerging tourist village near </a:t>
            </a:r>
            <a:r>
              <a:rPr lang="en-US" sz="1400" b="1" i="0" u="none" strike="noStrike" dirty="0" err="1">
                <a:solidFill>
                  <a:srgbClr val="3366CC"/>
                </a:solidFill>
                <a:effectLst>
                  <a:outerShdw blurRad="38100" dist="38100" dir="2700000" algn="tl">
                    <a:srgbClr val="000000">
                      <a:alpha val="43137"/>
                    </a:srgbClr>
                  </a:outerShdw>
                </a:effectLst>
                <a:latin typeface="Arial" panose="020B0604020202020204" pitchFamily="34" charset="0"/>
                <a:hlinkClick r:id="rId7" tooltip="Honnavar">
                  <a:extLst>
                    <a:ext uri="{A12FA001-AC4F-418D-AE19-62706E023703}">
                      <ahyp:hlinkClr xmlns:ahyp="http://schemas.microsoft.com/office/drawing/2018/hyperlinkcolor" val="tx"/>
                    </a:ext>
                  </a:extLst>
                </a:hlinkClick>
              </a:rPr>
              <a:t>Honnavar</a:t>
            </a:r>
            <a:r>
              <a:rPr lang="en-US" sz="1400" b="1" i="0" dirty="0">
                <a:solidFill>
                  <a:srgbClr val="202122"/>
                </a:solidFill>
                <a:effectLst>
                  <a:outerShdw blurRad="38100" dist="38100" dir="2700000" algn="tl">
                    <a:srgbClr val="000000">
                      <a:alpha val="43137"/>
                    </a:srgbClr>
                  </a:outerShdw>
                </a:effectLst>
                <a:latin typeface="Arial" panose="020B0604020202020204" pitchFamily="34" charset="0"/>
              </a:rPr>
              <a:t>, in the district of </a:t>
            </a:r>
            <a:r>
              <a:rPr lang="en-US" sz="1400" b="1" i="0" u="none" strike="noStrike" dirty="0">
                <a:solidFill>
                  <a:srgbClr val="3366CC"/>
                </a:solidFill>
                <a:effectLst>
                  <a:outerShdw blurRad="38100" dist="38100" dir="2700000" algn="tl">
                    <a:srgbClr val="000000">
                      <a:alpha val="43137"/>
                    </a:srgbClr>
                  </a:outerShdw>
                </a:effectLst>
                <a:latin typeface="Arial" panose="020B0604020202020204" pitchFamily="34" charset="0"/>
                <a:hlinkClick r:id="rId8" tooltip="Uttara Kannada">
                  <a:extLst>
                    <a:ext uri="{A12FA001-AC4F-418D-AE19-62706E023703}">
                      <ahyp:hlinkClr xmlns:ahyp="http://schemas.microsoft.com/office/drawing/2018/hyperlinkcolor" val="tx"/>
                    </a:ext>
                  </a:extLst>
                </a:hlinkClick>
              </a:rPr>
              <a:t>Uttara Kannada</a:t>
            </a:r>
            <a:r>
              <a:rPr lang="en-US" sz="1400" b="1" i="0" dirty="0">
                <a:solidFill>
                  <a:srgbClr val="202122"/>
                </a:solidFill>
                <a:effectLst>
                  <a:outerShdw blurRad="38100" dist="38100" dir="2700000" algn="tl">
                    <a:srgbClr val="000000">
                      <a:alpha val="43137"/>
                    </a:srgbClr>
                  </a:outerShdw>
                </a:effectLst>
                <a:latin typeface="Arial" panose="020B0604020202020204" pitchFamily="34" charset="0"/>
              </a:rPr>
              <a:t>, </a:t>
            </a:r>
            <a:r>
              <a:rPr lang="en-US" sz="1400" b="1" i="0" u="none" strike="noStrike" dirty="0">
                <a:solidFill>
                  <a:srgbClr val="3366CC"/>
                </a:solidFill>
                <a:effectLst>
                  <a:outerShdw blurRad="38100" dist="38100" dir="2700000" algn="tl">
                    <a:srgbClr val="000000">
                      <a:alpha val="43137"/>
                    </a:srgbClr>
                  </a:outerShdw>
                </a:effectLst>
                <a:latin typeface="Arial" panose="020B0604020202020204" pitchFamily="34" charset="0"/>
                <a:hlinkClick r:id="rId9" tooltip="Karnataka">
                  <a:extLst>
                    <a:ext uri="{A12FA001-AC4F-418D-AE19-62706E023703}">
                      <ahyp:hlinkClr xmlns:ahyp="http://schemas.microsoft.com/office/drawing/2018/hyperlinkcolor" val="tx"/>
                    </a:ext>
                  </a:extLst>
                </a:hlinkClick>
              </a:rPr>
              <a:t>Karnataka</a:t>
            </a:r>
            <a:r>
              <a:rPr lang="en-US" sz="1400" b="1" i="0" dirty="0">
                <a:solidFill>
                  <a:srgbClr val="202122"/>
                </a:solidFill>
                <a:effectLst>
                  <a:outerShdw blurRad="38100" dist="38100" dir="2700000" algn="tl">
                    <a:srgbClr val="000000">
                      <a:alpha val="43137"/>
                    </a:srgbClr>
                  </a:outerShdw>
                </a:effectLst>
                <a:latin typeface="Arial" panose="020B0604020202020204" pitchFamily="34" charset="0"/>
              </a:rPr>
              <a:t>, </a:t>
            </a:r>
            <a:r>
              <a:rPr lang="en-US" sz="1400" b="1" i="0" u="none" strike="noStrike" dirty="0">
                <a:solidFill>
                  <a:srgbClr val="3366CC"/>
                </a:solidFill>
                <a:effectLst>
                  <a:outerShdw blurRad="38100" dist="38100" dir="2700000" algn="tl">
                    <a:srgbClr val="000000">
                      <a:alpha val="43137"/>
                    </a:srgbClr>
                  </a:outerShdw>
                </a:effectLst>
                <a:latin typeface="Arial" panose="020B0604020202020204" pitchFamily="34" charset="0"/>
                <a:hlinkClick r:id="rId10" tooltip="India">
                  <a:extLst>
                    <a:ext uri="{A12FA001-AC4F-418D-AE19-62706E023703}">
                      <ahyp:hlinkClr xmlns:ahyp="http://schemas.microsoft.com/office/drawing/2018/hyperlinkcolor" val="tx"/>
                    </a:ext>
                  </a:extLst>
                </a:hlinkClick>
              </a:rPr>
              <a:t>India</a:t>
            </a:r>
            <a:r>
              <a:rPr lang="en-US" sz="1400" b="1" i="0" dirty="0">
                <a:solidFill>
                  <a:srgbClr val="202122"/>
                </a:solidFill>
                <a:effectLst>
                  <a:outerShdw blurRad="38100" dist="38100" dir="2700000" algn="tl">
                    <a:srgbClr val="000000">
                      <a:alpha val="43137"/>
                    </a:srgbClr>
                  </a:outerShdw>
                </a:effectLst>
                <a:latin typeface="Arial" panose="020B0604020202020204" pitchFamily="34" charset="0"/>
              </a:rPr>
              <a:t>. It is situated 8 km from the </a:t>
            </a:r>
            <a:r>
              <a:rPr lang="en-US" sz="1400" b="1" i="0" u="none" strike="noStrike" dirty="0" err="1">
                <a:solidFill>
                  <a:srgbClr val="3366CC"/>
                </a:solidFill>
                <a:effectLst>
                  <a:outerShdw blurRad="38100" dist="38100" dir="2700000" algn="tl">
                    <a:srgbClr val="000000">
                      <a:alpha val="43137"/>
                    </a:srgbClr>
                  </a:outerShdw>
                </a:effectLst>
                <a:latin typeface="Arial" panose="020B0604020202020204" pitchFamily="34" charset="0"/>
                <a:hlinkClick r:id="rId7" tooltip="Honnavar">
                  <a:extLst>
                    <a:ext uri="{A12FA001-AC4F-418D-AE19-62706E023703}">
                      <ahyp:hlinkClr xmlns:ahyp="http://schemas.microsoft.com/office/drawing/2018/hyperlinkcolor" val="tx"/>
                    </a:ext>
                  </a:extLst>
                </a:hlinkClick>
              </a:rPr>
              <a:t>Honnavar</a:t>
            </a:r>
            <a:r>
              <a:rPr lang="en-US" sz="1400" b="1" i="0" dirty="0">
                <a:solidFill>
                  <a:srgbClr val="202122"/>
                </a:solidFill>
                <a:effectLst>
                  <a:outerShdw blurRad="38100" dist="38100" dir="2700000" algn="tl">
                    <a:srgbClr val="000000">
                      <a:alpha val="43137"/>
                    </a:srgbClr>
                  </a:outerShdw>
                </a:effectLst>
                <a:latin typeface="Arial" panose="020B0604020202020204" pitchFamily="34" charset="0"/>
              </a:rPr>
              <a:t> bus stand.</a:t>
            </a:r>
            <a:r>
              <a:rPr lang="en-US" sz="1400" b="1" i="0" u="none" strike="noStrike" baseline="30000" dirty="0">
                <a:solidFill>
                  <a:srgbClr val="3366CC"/>
                </a:solidFill>
                <a:effectLst>
                  <a:outerShdw blurRad="38100" dist="38100" dir="2700000" algn="tl">
                    <a:srgbClr val="000000">
                      <a:alpha val="43137"/>
                    </a:srgbClr>
                  </a:outerShdw>
                </a:effectLst>
                <a:latin typeface="Arial" panose="020B0604020202020204" pitchFamily="34" charset="0"/>
                <a:hlinkClick r:id="rId11">
                  <a:extLst>
                    <a:ext uri="{A12FA001-AC4F-418D-AE19-62706E023703}">
                      <ahyp:hlinkClr xmlns:ahyp="http://schemas.microsoft.com/office/drawing/2018/hyperlinkcolor" val="tx"/>
                    </a:ext>
                  </a:extLst>
                </a:hlinkClick>
              </a:rPr>
              <a:t>[1]</a:t>
            </a:r>
            <a:endParaRPr lang="en-US" sz="1400" b="1" i="0" dirty="0">
              <a:solidFill>
                <a:srgbClr val="202122"/>
              </a:solidFill>
              <a:effectLst>
                <a:outerShdw blurRad="38100" dist="38100" dir="2700000" algn="tl">
                  <a:srgbClr val="000000">
                    <a:alpha val="43137"/>
                  </a:srgbClr>
                </a:outerShdw>
              </a:effectLst>
              <a:latin typeface="Arial" panose="020B0604020202020204" pitchFamily="34" charset="0"/>
            </a:endParaRPr>
          </a:p>
          <a:p>
            <a:pPr algn="l"/>
            <a:r>
              <a:rPr lang="en-US" sz="1400" b="1" i="0" dirty="0">
                <a:solidFill>
                  <a:srgbClr val="000000"/>
                </a:solidFill>
                <a:effectLst>
                  <a:outerShdw blurRad="38100" dist="38100" dir="2700000" algn="tl">
                    <a:srgbClr val="000000">
                      <a:alpha val="43137"/>
                    </a:srgbClr>
                  </a:outerShdw>
                </a:effectLst>
                <a:latin typeface="Linux Libertine"/>
              </a:rPr>
              <a:t>Etymology</a:t>
            </a:r>
            <a:r>
              <a:rPr lang="en-US" sz="1400" b="1" i="0" dirty="0">
                <a:solidFill>
                  <a:srgbClr val="54595D"/>
                </a:solidFill>
                <a:effectLst>
                  <a:outerShdw blurRad="38100" dist="38100" dir="2700000" algn="tl">
                    <a:srgbClr val="000000">
                      <a:alpha val="43137"/>
                    </a:srgbClr>
                  </a:outerShdw>
                </a:effectLst>
                <a:latin typeface="Arial" panose="020B0604020202020204" pitchFamily="34" charset="0"/>
              </a:rPr>
              <a:t>[</a:t>
            </a:r>
            <a:r>
              <a:rPr lang="en-US" sz="1400" b="1" i="0" u="none" strike="noStrike" dirty="0">
                <a:solidFill>
                  <a:srgbClr val="3366CC"/>
                </a:solidFill>
                <a:effectLst>
                  <a:outerShdw blurRad="38100" dist="38100" dir="2700000" algn="tl">
                    <a:srgbClr val="000000">
                      <a:alpha val="43137"/>
                    </a:srgbClr>
                  </a:outerShdw>
                </a:effectLst>
                <a:latin typeface="Arial" panose="020B0604020202020204" pitchFamily="34" charset="0"/>
                <a:hlinkClick r:id="rId12" tooltip="Edit section: Etymology">
                  <a:extLst>
                    <a:ext uri="{A12FA001-AC4F-418D-AE19-62706E023703}">
                      <ahyp:hlinkClr xmlns:ahyp="http://schemas.microsoft.com/office/drawing/2018/hyperlinkcolor" val="tx"/>
                    </a:ext>
                  </a:extLst>
                </a:hlinkClick>
              </a:rPr>
              <a:t>edit</a:t>
            </a:r>
            <a:r>
              <a:rPr lang="en-US" sz="1400" b="1" i="0" dirty="0">
                <a:solidFill>
                  <a:srgbClr val="54595D"/>
                </a:solidFill>
                <a:effectLst>
                  <a:outerShdw blurRad="38100" dist="38100" dir="2700000" algn="tl">
                    <a:srgbClr val="000000">
                      <a:alpha val="43137"/>
                    </a:srgbClr>
                  </a:outerShdw>
                </a:effectLst>
                <a:latin typeface="Arial" panose="020B0604020202020204" pitchFamily="34" charset="0"/>
              </a:rPr>
              <a:t>]</a:t>
            </a:r>
            <a:endParaRPr lang="en-US" sz="1400" b="1" i="0" dirty="0">
              <a:solidFill>
                <a:srgbClr val="000000"/>
              </a:solidFill>
              <a:effectLst>
                <a:outerShdw blurRad="38100" dist="38100" dir="2700000" algn="tl">
                  <a:srgbClr val="000000">
                    <a:alpha val="43137"/>
                  </a:srgbClr>
                </a:outerShdw>
              </a:effectLst>
              <a:latin typeface="Linux Libertine"/>
            </a:endParaRPr>
          </a:p>
          <a:p>
            <a:pPr algn="l"/>
            <a:r>
              <a:rPr lang="en-US" sz="1400" b="1" i="0" dirty="0" err="1">
                <a:solidFill>
                  <a:srgbClr val="202122"/>
                </a:solidFill>
                <a:effectLst>
                  <a:outerShdw blurRad="38100" dist="38100" dir="2700000" algn="tl">
                    <a:srgbClr val="000000">
                      <a:alpha val="43137"/>
                    </a:srgbClr>
                  </a:outerShdw>
                </a:effectLst>
                <a:latin typeface="Arial" panose="020B0604020202020204" pitchFamily="34" charset="0"/>
              </a:rPr>
              <a:t>Apsarkonda</a:t>
            </a:r>
            <a:r>
              <a:rPr lang="en-US" sz="1400" b="1" i="0" dirty="0">
                <a:solidFill>
                  <a:srgbClr val="202122"/>
                </a:solidFill>
                <a:effectLst>
                  <a:outerShdw blurRad="38100" dist="38100" dir="2700000" algn="tl">
                    <a:srgbClr val="000000">
                      <a:alpha val="43137"/>
                    </a:srgbClr>
                  </a:outerShdw>
                </a:effectLst>
                <a:latin typeface="Arial" panose="020B0604020202020204" pitchFamily="34" charset="0"/>
              </a:rPr>
              <a:t> means Pond of Angels. This is named after a pond facing the beach. The legend associated with the name of the waterfall is that it was the chosen place of the angels to take a bath and relax.</a:t>
            </a:r>
            <a:r>
              <a:rPr lang="en-US" sz="1400" b="1" i="0" u="none" strike="noStrike" baseline="30000" dirty="0">
                <a:solidFill>
                  <a:srgbClr val="3366CC"/>
                </a:solidFill>
                <a:effectLst>
                  <a:outerShdw blurRad="38100" dist="38100" dir="2700000" algn="tl">
                    <a:srgbClr val="000000">
                      <a:alpha val="43137"/>
                    </a:srgbClr>
                  </a:outerShdw>
                </a:effectLst>
                <a:latin typeface="Arial" panose="020B0604020202020204" pitchFamily="34" charset="0"/>
                <a:hlinkClick r:id="rId13">
                  <a:extLst>
                    <a:ext uri="{A12FA001-AC4F-418D-AE19-62706E023703}">
                      <ahyp:hlinkClr xmlns:ahyp="http://schemas.microsoft.com/office/drawing/2018/hyperlinkcolor" val="tx"/>
                    </a:ext>
                  </a:extLst>
                </a:hlinkClick>
              </a:rPr>
              <a:t>[2]</a:t>
            </a:r>
            <a:endParaRPr lang="en-US" sz="1400" b="1" i="0" dirty="0">
              <a:solidFill>
                <a:srgbClr val="202122"/>
              </a:solidFill>
              <a:effectLst>
                <a:outerShdw blurRad="38100" dist="38100" dir="2700000" algn="tl">
                  <a:srgbClr val="000000">
                    <a:alpha val="43137"/>
                  </a:srgbClr>
                </a:outerShdw>
              </a:effectLst>
              <a:latin typeface="Arial" panose="020B0604020202020204" pitchFamily="34" charset="0"/>
            </a:endParaRPr>
          </a:p>
          <a:p>
            <a:br>
              <a:rPr lang="en-US" sz="1400" b="1" dirty="0">
                <a:effectLst>
                  <a:outerShdw blurRad="38100" dist="38100" dir="2700000" algn="tl">
                    <a:srgbClr val="000000">
                      <a:alpha val="43137"/>
                    </a:srgbClr>
                  </a:outerShdw>
                </a:effectLst>
              </a:rPr>
            </a:br>
            <a:endParaRPr lang="en-US" sz="1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4412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34" name="Picture 1033">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35" name="Rectangle 1034">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036" name="Picture 1035">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037" name="Picture 1036">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C787BA2D-83B8-B5EF-A606-6DE35B03CF34}"/>
              </a:ext>
            </a:extLst>
          </p:cNvPr>
          <p:cNvSpPr>
            <a:spLocks noGrp="1"/>
          </p:cNvSpPr>
          <p:nvPr>
            <p:ph type="title"/>
          </p:nvPr>
        </p:nvSpPr>
        <p:spPr>
          <a:xfrm>
            <a:off x="7535825" y="982132"/>
            <a:ext cx="3360772" cy="1303867"/>
          </a:xfrm>
        </p:spPr>
        <p:txBody>
          <a:bodyPr>
            <a:normAutofit/>
          </a:bodyPr>
          <a:lstStyle/>
          <a:p>
            <a:r>
              <a:rPr lang="en-IN" b="1">
                <a:latin typeface="Algerian" panose="04020705040A02060702" pitchFamily="82" charset="0"/>
              </a:rPr>
              <a:t>Eco beach </a:t>
            </a:r>
          </a:p>
        </p:txBody>
      </p:sp>
      <p:sp>
        <p:nvSpPr>
          <p:cNvPr id="1039" name="Rectangle 1038">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op 5 Places to Visit in Honnavar | Eco Beach | Karnataka Tourism">
            <a:extLst>
              <a:ext uri="{FF2B5EF4-FFF2-40B4-BE49-F238E27FC236}">
                <a16:creationId xmlns:a16="http://schemas.microsoft.com/office/drawing/2014/main" id="{D2B37582-99C7-2AE0-A3E6-2CF954EEA5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8703" b="-2"/>
          <a:stretch/>
        </p:blipFill>
        <p:spPr bwMode="auto">
          <a:xfrm>
            <a:off x="1412683" y="1410208"/>
            <a:ext cx="5278777" cy="3858780"/>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40">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Content Placeholder 9">
            <a:extLst>
              <a:ext uri="{FF2B5EF4-FFF2-40B4-BE49-F238E27FC236}">
                <a16:creationId xmlns:a16="http://schemas.microsoft.com/office/drawing/2014/main" id="{5EE5DB9A-5135-DFFB-7395-092EE125AA9A}"/>
              </a:ext>
            </a:extLst>
          </p:cNvPr>
          <p:cNvSpPr>
            <a:spLocks noGrp="1"/>
          </p:cNvSpPr>
          <p:nvPr>
            <p:ph idx="1"/>
          </p:nvPr>
        </p:nvSpPr>
        <p:spPr>
          <a:xfrm>
            <a:off x="7535824" y="2556932"/>
            <a:ext cx="3360771" cy="3318936"/>
          </a:xfrm>
        </p:spPr>
        <p:txBody>
          <a:bodyPr>
            <a:normAutofit/>
          </a:bodyPr>
          <a:lstStyle/>
          <a:p>
            <a:pPr marL="0" marR="0" lvl="0" indent="0" defTabSz="914400" rtl="0" eaLnBrk="0" fontAlgn="base" latinLnBrk="0" hangingPunct="0">
              <a:lnSpc>
                <a:spcPct val="90000"/>
              </a:lnSpc>
              <a:spcBef>
                <a:spcPct val="0"/>
              </a:spcBef>
              <a:buClrTx/>
              <a:buSzTx/>
              <a:buFontTx/>
              <a:buNone/>
              <a:tabLst/>
            </a:pPr>
            <a:r>
              <a:rPr kumimoji="0" lang="en-US" altLang="en-US" sz="1700" b="0" i="0" u="none" strike="noStrike" cap="none" normalizeH="0" baseline="0">
                <a:ln>
                  <a:noFill/>
                </a:ln>
                <a:effectLst/>
                <a:latin typeface="Google Sans"/>
                <a:cs typeface="Arial" panose="020B0604020202020204" pitchFamily="34" charset="0"/>
              </a:rPr>
              <a:t>Where is Eco Beach located?</a:t>
            </a:r>
            <a:endParaRPr kumimoji="0" lang="en-US" altLang="en-US" sz="1700" b="0" i="0" u="none" strike="noStrike" cap="none" normalizeH="0" baseline="0">
              <a:ln>
                <a:noFill/>
              </a:ln>
              <a:effectLst/>
            </a:endParaRPr>
          </a:p>
          <a:p>
            <a:pPr marL="0" marR="0" lvl="0" indent="0" defTabSz="914400" rtl="0" eaLnBrk="0" fontAlgn="t" latinLnBrk="0" hangingPunct="0">
              <a:lnSpc>
                <a:spcPct val="90000"/>
              </a:lnSpc>
              <a:spcBef>
                <a:spcPct val="0"/>
              </a:spcBef>
              <a:buClrTx/>
              <a:buSzTx/>
              <a:buFontTx/>
              <a:buNone/>
              <a:tabLst/>
            </a:pPr>
            <a:r>
              <a:rPr kumimoji="0" lang="en-US" altLang="en-US" sz="1700" b="0" i="0" u="none" strike="noStrike" cap="none" normalizeH="0" baseline="0">
                <a:ln>
                  <a:noFill/>
                </a:ln>
                <a:effectLst/>
                <a:latin typeface="Arial" panose="020B0604020202020204" pitchFamily="34" charset="0"/>
                <a:cs typeface="Arial" panose="020B0604020202020204" pitchFamily="34" charset="0"/>
              </a:rPr>
              <a:t>           </a:t>
            </a:r>
          </a:p>
          <a:p>
            <a:pPr marL="0" marR="0" lvl="0" indent="0" defTabSz="914400" rtl="0" eaLnBrk="0" fontAlgn="base" latinLnBrk="0" hangingPunct="0">
              <a:lnSpc>
                <a:spcPct val="90000"/>
              </a:lnSpc>
              <a:spcBef>
                <a:spcPct val="0"/>
              </a:spcBef>
              <a:buClrTx/>
              <a:buSzTx/>
              <a:buFontTx/>
              <a:buNone/>
              <a:tabLst/>
            </a:pPr>
            <a:r>
              <a:rPr kumimoji="0" lang="en-US" altLang="en-US" sz="1700" b="0" i="0" u="none" strike="noStrike" cap="none" normalizeH="0" baseline="0">
                <a:ln>
                  <a:noFill/>
                </a:ln>
                <a:effectLst/>
                <a:latin typeface="Google Sans"/>
                <a:cs typeface="Arial" panose="020B0604020202020204" pitchFamily="34" charset="0"/>
              </a:rPr>
              <a:t>Just 20 km away from the famous Murudeshwara Temple, Eco Beach is one of the “Blue Flag' certified beaches in India. Earlier known as Kasargod Beach, Eco beach is one of the most virgin, pristine and serene beaches in the whole coastal belt.08-Feb-2023</a:t>
            </a:r>
            <a:endParaRPr kumimoji="0" lang="en-US" altLang="en-US" sz="1700" b="0" i="0" u="none" strike="noStrike" cap="none" normalizeH="0" baseline="0">
              <a:ln>
                <a:noFill/>
              </a:ln>
              <a:effectLst/>
            </a:endParaRPr>
          </a:p>
          <a:p>
            <a:pPr marL="0" marR="0" lvl="0" indent="0" defTabSz="914400" rtl="0" eaLnBrk="0" fontAlgn="base" latinLnBrk="0" hangingPunct="0">
              <a:lnSpc>
                <a:spcPct val="90000"/>
              </a:lnSpc>
              <a:spcBef>
                <a:spcPct val="0"/>
              </a:spcBef>
              <a:buClrTx/>
              <a:buSzTx/>
              <a:buFontTx/>
              <a:buNone/>
              <a:tabLst/>
            </a:pPr>
            <a:br>
              <a:rPr kumimoji="0" lang="en-US" altLang="en-US" sz="1700" b="0" i="0" u="none" strike="noStrike" cap="none" normalizeH="0" baseline="0">
                <a:ln>
                  <a:noFill/>
                </a:ln>
                <a:effectLst/>
                <a:latin typeface="Arial" panose="020B0604020202020204" pitchFamily="34" charset="0"/>
                <a:cs typeface="Arial" panose="020B0604020202020204" pitchFamily="34" charset="0"/>
              </a:rPr>
            </a:br>
            <a:endParaRPr kumimoji="0" lang="en-US" altLang="en-US" sz="17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3675253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7" name="Picture 16">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6AB323F-A147-F369-791F-0F0B90CC392E}"/>
              </a:ext>
            </a:extLst>
          </p:cNvPr>
          <p:cNvSpPr>
            <a:spLocks noGrp="1"/>
          </p:cNvSpPr>
          <p:nvPr>
            <p:ph type="title"/>
          </p:nvPr>
        </p:nvSpPr>
        <p:spPr>
          <a:xfrm>
            <a:off x="7535825" y="982132"/>
            <a:ext cx="3360772" cy="1303867"/>
          </a:xfrm>
        </p:spPr>
        <p:txBody>
          <a:bodyPr>
            <a:normAutofit/>
          </a:bodyPr>
          <a:lstStyle/>
          <a:p>
            <a:r>
              <a:rPr lang="en-IN" b="1">
                <a:solidFill>
                  <a:srgbClr val="262626"/>
                </a:solidFill>
              </a:rPr>
              <a:t>Karwar</a:t>
            </a:r>
            <a:r>
              <a:rPr lang="en-IN">
                <a:solidFill>
                  <a:srgbClr val="262626"/>
                </a:solidFill>
              </a:rPr>
              <a:t> </a:t>
            </a:r>
          </a:p>
        </p:txBody>
      </p:sp>
      <p:sp>
        <p:nvSpPr>
          <p:cNvPr id="20" name="Rectangle 19">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uple of birds standing in water&#10;&#10;Description automatically generated">
            <a:extLst>
              <a:ext uri="{FF2B5EF4-FFF2-40B4-BE49-F238E27FC236}">
                <a16:creationId xmlns:a16="http://schemas.microsoft.com/office/drawing/2014/main" id="{F83209C5-90AE-F210-C56E-4C4BB179D28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412683" y="1577806"/>
            <a:ext cx="5278777" cy="3523583"/>
          </a:xfrm>
          <a:prstGeom prst="rect">
            <a:avLst/>
          </a:prstGeom>
        </p:spPr>
      </p:pic>
      <p:cxnSp>
        <p:nvCxnSpPr>
          <p:cNvPr id="22" name="Straight Connector 21">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E61832A9-453A-B683-F4A4-E2E330806D6D}"/>
              </a:ext>
            </a:extLst>
          </p:cNvPr>
          <p:cNvSpPr>
            <a:spLocks noGrp="1"/>
          </p:cNvSpPr>
          <p:nvPr>
            <p:ph idx="1"/>
          </p:nvPr>
        </p:nvSpPr>
        <p:spPr>
          <a:xfrm>
            <a:off x="7535824" y="2556932"/>
            <a:ext cx="3360771" cy="3318936"/>
          </a:xfrm>
        </p:spPr>
        <p:txBody>
          <a:bodyPr>
            <a:normAutofit/>
          </a:bodyPr>
          <a:lstStyle/>
          <a:p>
            <a:endParaRPr lang="en-US">
              <a:solidFill>
                <a:srgbClr val="262626"/>
              </a:solidFill>
            </a:endParaRPr>
          </a:p>
        </p:txBody>
      </p:sp>
    </p:spTree>
    <p:extLst>
      <p:ext uri="{BB962C8B-B14F-4D97-AF65-F5344CB8AC3E}">
        <p14:creationId xmlns:p14="http://schemas.microsoft.com/office/powerpoint/2010/main" val="987962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7" name="Picture 1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04A3EE40-6FC6-5312-98B7-54039552D5AF}"/>
              </a:ext>
            </a:extLst>
          </p:cNvPr>
          <p:cNvSpPr>
            <a:spLocks noGrp="1"/>
          </p:cNvSpPr>
          <p:nvPr>
            <p:ph type="title"/>
          </p:nvPr>
        </p:nvSpPr>
        <p:spPr>
          <a:xfrm>
            <a:off x="7535824" y="982132"/>
            <a:ext cx="3360772" cy="1303867"/>
          </a:xfrm>
        </p:spPr>
        <p:txBody>
          <a:bodyPr>
            <a:normAutofit/>
          </a:bodyPr>
          <a:lstStyle/>
          <a:p>
            <a:r>
              <a:rPr lang="en-IN" b="1" dirty="0" err="1"/>
              <a:t>Ankola</a:t>
            </a:r>
            <a:r>
              <a:rPr lang="en-IN" dirty="0"/>
              <a:t> </a:t>
            </a:r>
          </a:p>
        </p:txBody>
      </p:sp>
      <p:sp>
        <p:nvSpPr>
          <p:cNvPr id="20" name="Rectangle 1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orange fish swimming in water&#10;&#10;Description automatically generated">
            <a:extLst>
              <a:ext uri="{FF2B5EF4-FFF2-40B4-BE49-F238E27FC236}">
                <a16:creationId xmlns:a16="http://schemas.microsoft.com/office/drawing/2014/main" id="{81A0BAB8-9B0A-CDD4-77DC-285381609B2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487" r="2197" b="-2"/>
          <a:stretch/>
        </p:blipFill>
        <p:spPr>
          <a:xfrm>
            <a:off x="1412683" y="1410208"/>
            <a:ext cx="5278777" cy="3858780"/>
          </a:xfrm>
          <a:prstGeom prst="rect">
            <a:avLst/>
          </a:prstGeom>
        </p:spPr>
      </p:pic>
      <p:cxnSp>
        <p:nvCxnSpPr>
          <p:cNvPr id="22" name="Straight Connector 2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7CBBFE18-52EF-0574-D8A8-60C66A9E6902}"/>
              </a:ext>
            </a:extLst>
          </p:cNvPr>
          <p:cNvSpPr>
            <a:spLocks noGrp="1"/>
          </p:cNvSpPr>
          <p:nvPr>
            <p:ph idx="1"/>
          </p:nvPr>
        </p:nvSpPr>
        <p:spPr>
          <a:xfrm>
            <a:off x="7535824" y="2556932"/>
            <a:ext cx="3360771" cy="3318936"/>
          </a:xfrm>
        </p:spPr>
        <p:txBody>
          <a:bodyPr>
            <a:normAutofit fontScale="32500" lnSpcReduction="20000"/>
          </a:bodyPr>
          <a:lstStyle/>
          <a:p>
            <a:pPr defTabSz="914400">
              <a:lnSpc>
                <a:spcPct val="90000"/>
              </a:lnSpc>
              <a:spcAft>
                <a:spcPts val="600"/>
              </a:spcAft>
              <a:buClr>
                <a:schemeClr val="accent1"/>
              </a:buClr>
            </a:pPr>
            <a:r>
              <a:rPr lang="en-US" sz="2400" b="1" i="0" dirty="0">
                <a:effectLst/>
              </a:rPr>
              <a:t>Karnataka</a:t>
            </a:r>
            <a:r>
              <a:rPr lang="en-US" sz="2400" b="0" i="0" dirty="0">
                <a:effectLst/>
              </a:rPr>
              <a:t> (</a:t>
            </a:r>
            <a:r>
              <a:rPr lang="en-US" sz="2400" b="0" i="0" u="none" strike="noStrike" dirty="0">
                <a:effectLst/>
                <a:hlinkClick r:id="rId7" tooltip="Help:IPA/English"/>
              </a:rPr>
              <a:t>/</a:t>
            </a:r>
            <a:r>
              <a:rPr lang="en-US" sz="2400" b="0" i="0" u="none" strike="noStrike" dirty="0" err="1">
                <a:effectLst/>
                <a:hlinkClick r:id="rId7" tooltip="Help:IPA/English"/>
              </a:rPr>
              <a:t>kərˈnɑːtəkə</a:t>
            </a:r>
            <a:r>
              <a:rPr lang="en-US" sz="2400" b="0" i="0" u="none" strike="noStrike" dirty="0">
                <a:effectLst/>
                <a:hlinkClick r:id="rId7" tooltip="Help:IPA/English"/>
              </a:rPr>
              <a:t>/</a:t>
            </a:r>
            <a:r>
              <a:rPr lang="en-US" sz="2400" b="0" i="0" dirty="0">
                <a:effectLst/>
              </a:rPr>
              <a:t>; </a:t>
            </a:r>
            <a:r>
              <a:rPr lang="en-US" sz="2400" b="0" i="0" u="none" strike="noStrike" dirty="0">
                <a:effectLst/>
                <a:hlinkClick r:id="rId8" tooltip="ISO 15919"/>
              </a:rPr>
              <a:t>ISO</a:t>
            </a:r>
            <a:r>
              <a:rPr lang="en-US" sz="2400" b="0" i="0" dirty="0">
                <a:effectLst/>
              </a:rPr>
              <a:t>: </a:t>
            </a:r>
            <a:r>
              <a:rPr lang="en-US" sz="2400" b="0" i="1" dirty="0" err="1">
                <a:effectLst/>
              </a:rPr>
              <a:t>Karnāṭaka</a:t>
            </a:r>
            <a:r>
              <a:rPr lang="en-US" sz="2400" b="0" i="0" dirty="0">
                <a:effectLst/>
              </a:rPr>
              <a:t>, Kannada: </a:t>
            </a:r>
            <a:r>
              <a:rPr lang="en-US" sz="2400" b="0" i="0" u="none" strike="noStrike" dirty="0">
                <a:effectLst/>
                <a:hlinkClick r:id="rId9" tooltip="Help:IPA"/>
              </a:rPr>
              <a:t>[</a:t>
            </a:r>
            <a:r>
              <a:rPr lang="en-US" sz="2400" b="0" i="0" u="none" strike="noStrike" dirty="0" err="1">
                <a:effectLst/>
                <a:hlinkClick r:id="rId9" tooltip="Help:IPA"/>
              </a:rPr>
              <a:t>kɐɾˈnaːʈɐkɐ</a:t>
            </a:r>
            <a:r>
              <a:rPr lang="en-US" sz="2400" b="0" i="0" u="none" strike="noStrike" dirty="0">
                <a:effectLst/>
                <a:hlinkClick r:id="rId9" tooltip="Help:IPA"/>
              </a:rPr>
              <a:t>]</a:t>
            </a:r>
            <a:r>
              <a:rPr lang="en-US" sz="2400" b="0" i="0" dirty="0">
                <a:effectLst/>
              </a:rPr>
              <a:t>, also known as </a:t>
            </a:r>
            <a:r>
              <a:rPr lang="en-US" sz="2400" b="1" i="0" dirty="0" err="1">
                <a:effectLst/>
              </a:rPr>
              <a:t>Karunāḍu</a:t>
            </a:r>
            <a:r>
              <a:rPr lang="en-US" sz="2400" b="0" i="0" dirty="0">
                <a:effectLst/>
              </a:rPr>
              <a:t>), formerly </a:t>
            </a:r>
            <a:r>
              <a:rPr lang="en-US" sz="2400" b="1" i="0" u="none" strike="noStrike" dirty="0">
                <a:effectLst/>
                <a:hlinkClick r:id="rId10" tooltip="Mysore State"/>
              </a:rPr>
              <a:t>Mysore State</a:t>
            </a:r>
            <a:r>
              <a:rPr lang="en-US" sz="2400" b="0" i="0" dirty="0">
                <a:effectLst/>
              </a:rPr>
              <a:t> </a:t>
            </a:r>
            <a:r>
              <a:rPr lang="en-US" sz="2400" b="0" i="0" u="none" strike="noStrike" dirty="0">
                <a:effectLst/>
                <a:hlinkClick r:id="rId7" tooltip="Help:IPA/English"/>
              </a:rPr>
              <a:t>/</a:t>
            </a:r>
            <a:r>
              <a:rPr lang="en-US" sz="2400" b="0" i="0" u="none" strike="noStrike" dirty="0" err="1">
                <a:effectLst/>
                <a:hlinkClick r:id="rId7" tooltip="Help:IPA/English"/>
              </a:rPr>
              <a:t>maɪˈsɔːr</a:t>
            </a:r>
            <a:r>
              <a:rPr lang="en-US" sz="2400" b="0" i="0" u="none" strike="noStrike" dirty="0">
                <a:effectLst/>
                <a:hlinkClick r:id="rId7" tooltip="Help:IPA/English"/>
              </a:rPr>
              <a:t>/</a:t>
            </a:r>
            <a:r>
              <a:rPr lang="en-US" sz="2400" b="0" i="0" dirty="0">
                <a:effectLst/>
              </a:rPr>
              <a:t>, is a </a:t>
            </a:r>
            <a:r>
              <a:rPr lang="en-US" sz="2400" b="0" i="0" u="none" strike="noStrike" dirty="0">
                <a:effectLst/>
                <a:hlinkClick r:id="rId11" tooltip="States and union territories of India"/>
              </a:rPr>
              <a:t>state</a:t>
            </a:r>
            <a:r>
              <a:rPr lang="en-US" sz="2400" b="0" i="0" dirty="0">
                <a:effectLst/>
              </a:rPr>
              <a:t> in the southwestern region of </a:t>
            </a:r>
            <a:r>
              <a:rPr lang="en-US" sz="2400" b="0" i="0" u="none" strike="noStrike" dirty="0">
                <a:effectLst/>
                <a:hlinkClick r:id="rId12" tooltip="India"/>
              </a:rPr>
              <a:t>India</a:t>
            </a:r>
            <a:r>
              <a:rPr lang="en-US" sz="2400" b="0" i="0" dirty="0">
                <a:effectLst/>
              </a:rPr>
              <a:t>. It was </a:t>
            </a:r>
            <a:r>
              <a:rPr lang="en-US" sz="2400" b="0" i="0" u="none" strike="noStrike" dirty="0">
                <a:effectLst/>
                <a:hlinkClick r:id="rId13" tooltip="Unification of Karnataka"/>
              </a:rPr>
              <a:t>formed</a:t>
            </a:r>
            <a:r>
              <a:rPr lang="en-US" sz="2400" b="0" i="0" dirty="0">
                <a:effectLst/>
              </a:rPr>
              <a:t> as Mysore State on 1 November 1956, with the passage of the </a:t>
            </a:r>
            <a:r>
              <a:rPr lang="en-US" sz="2400" b="0" i="0" u="none" strike="noStrike" dirty="0">
                <a:effectLst/>
                <a:hlinkClick r:id="rId14" tooltip="States Reorganisation Act, 1956"/>
              </a:rPr>
              <a:t>States </a:t>
            </a:r>
            <a:r>
              <a:rPr lang="en-US" sz="2400" b="0" i="0" u="none" strike="noStrike" dirty="0" err="1">
                <a:effectLst/>
                <a:hlinkClick r:id="rId14" tooltip="States Reorganisation Act, 1956"/>
              </a:rPr>
              <a:t>Reorganisation</a:t>
            </a:r>
            <a:r>
              <a:rPr lang="en-US" sz="2400" b="0" i="0" u="none" strike="noStrike" dirty="0">
                <a:effectLst/>
                <a:hlinkClick r:id="rId14" tooltip="States Reorganisation Act, 1956"/>
              </a:rPr>
              <a:t> Act</a:t>
            </a:r>
            <a:r>
              <a:rPr lang="en-US" sz="2400" b="0" i="0" dirty="0">
                <a:effectLst/>
              </a:rPr>
              <a:t>, and renamed </a:t>
            </a:r>
            <a:r>
              <a:rPr lang="en-US" sz="2400" b="0" i="1" dirty="0">
                <a:effectLst/>
              </a:rPr>
              <a:t>Karnataka</a:t>
            </a:r>
            <a:r>
              <a:rPr lang="en-US" sz="2400" b="0" i="0" dirty="0">
                <a:effectLst/>
              </a:rPr>
              <a:t> in 1973. The state was part of the </a:t>
            </a:r>
            <a:r>
              <a:rPr lang="en-US" sz="2400" b="0" i="0" u="none" strike="noStrike" dirty="0">
                <a:effectLst/>
                <a:hlinkClick r:id="rId15" tooltip="Carnatic region"/>
              </a:rPr>
              <a:t>Carnatic region</a:t>
            </a:r>
            <a:r>
              <a:rPr lang="en-US" sz="2400" b="0" i="0" dirty="0">
                <a:effectLst/>
              </a:rPr>
              <a:t> in British terminology. Its capital and largest city is </a:t>
            </a:r>
            <a:r>
              <a:rPr lang="en-US" sz="2400" b="0" i="0" u="none" strike="noStrike" dirty="0">
                <a:effectLst/>
                <a:hlinkClick r:id="rId16" tooltip="Bangalore"/>
              </a:rPr>
              <a:t>Bengaluru</a:t>
            </a:r>
            <a:r>
              <a:rPr lang="en-US" sz="2400" b="0" i="0" dirty="0">
                <a:effectLst/>
              </a:rPr>
              <a:t> (Bangalore).</a:t>
            </a:r>
          </a:p>
          <a:p>
            <a:pPr defTabSz="914400">
              <a:lnSpc>
                <a:spcPct val="90000"/>
              </a:lnSpc>
              <a:spcAft>
                <a:spcPts val="600"/>
              </a:spcAft>
              <a:buClr>
                <a:schemeClr val="accent1"/>
              </a:buClr>
            </a:pPr>
            <a:r>
              <a:rPr lang="en-US" sz="2400" b="0" i="0" dirty="0">
                <a:effectLst/>
              </a:rPr>
              <a:t>Karnataka is bordered by the </a:t>
            </a:r>
            <a:r>
              <a:rPr lang="en-US" sz="2400" b="0" i="0" u="none" strike="noStrike" dirty="0">
                <a:effectLst/>
                <a:hlinkClick r:id="rId17" tooltip="Lakshadweep Sea"/>
              </a:rPr>
              <a:t>Lakshadweep Sea</a:t>
            </a:r>
            <a:r>
              <a:rPr lang="en-US" sz="2400" b="0" i="0" dirty="0">
                <a:effectLst/>
              </a:rPr>
              <a:t> to the west, </a:t>
            </a:r>
            <a:r>
              <a:rPr lang="en-US" sz="2400" b="0" i="0" u="none" strike="noStrike" dirty="0">
                <a:effectLst/>
                <a:hlinkClick r:id="rId18" tooltip="Goa"/>
              </a:rPr>
              <a:t>Goa</a:t>
            </a:r>
            <a:r>
              <a:rPr lang="en-US" sz="2400" b="0" i="0" dirty="0">
                <a:effectLst/>
              </a:rPr>
              <a:t> to the northwest, </a:t>
            </a:r>
            <a:r>
              <a:rPr lang="en-US" sz="2400" b="0" i="0" u="none" strike="noStrike" dirty="0">
                <a:effectLst/>
                <a:hlinkClick r:id="rId19" tooltip="Maharashtra"/>
              </a:rPr>
              <a:t>Maharashtra</a:t>
            </a:r>
            <a:r>
              <a:rPr lang="en-US" sz="2400" b="0" i="0" dirty="0">
                <a:effectLst/>
              </a:rPr>
              <a:t> to the north, </a:t>
            </a:r>
            <a:r>
              <a:rPr lang="en-US" sz="2400" b="0" i="0" u="none" strike="noStrike" dirty="0">
                <a:effectLst/>
                <a:hlinkClick r:id="rId20" tooltip="Telangana"/>
              </a:rPr>
              <a:t>Telangana</a:t>
            </a:r>
            <a:r>
              <a:rPr lang="en-US" sz="2400" b="0" i="0" dirty="0">
                <a:effectLst/>
              </a:rPr>
              <a:t> to the northeast, </a:t>
            </a:r>
            <a:r>
              <a:rPr lang="en-US" sz="2400" b="0" i="0" u="none" strike="noStrike" dirty="0">
                <a:effectLst/>
                <a:hlinkClick r:id="rId21" tooltip="Andhra Pradesh"/>
              </a:rPr>
              <a:t>Andhra Pradesh</a:t>
            </a:r>
            <a:r>
              <a:rPr lang="en-US" sz="2400" b="0" i="0" dirty="0">
                <a:effectLst/>
              </a:rPr>
              <a:t> to the east, </a:t>
            </a:r>
            <a:r>
              <a:rPr lang="en-US" sz="2400" b="0" i="0" u="none" strike="noStrike" dirty="0">
                <a:effectLst/>
                <a:hlinkClick r:id="rId22" tooltip="Tamil Nadu"/>
              </a:rPr>
              <a:t>Tamil Nadu</a:t>
            </a:r>
            <a:r>
              <a:rPr lang="en-US" sz="2400" b="0" i="0" dirty="0">
                <a:effectLst/>
              </a:rPr>
              <a:t> to the southeast, and </a:t>
            </a:r>
            <a:r>
              <a:rPr lang="en-US" sz="2400" b="0" i="0" u="none" strike="noStrike" dirty="0">
                <a:effectLst/>
                <a:hlinkClick r:id="rId23" tooltip="Kerala"/>
              </a:rPr>
              <a:t>Kerala</a:t>
            </a:r>
            <a:r>
              <a:rPr lang="en-US" sz="2400" b="0" i="0" dirty="0">
                <a:effectLst/>
              </a:rPr>
              <a:t> to the southwest. It is the only southern state to have land borders with all of the other four southern Indian sister states. The state covers an area of 191,791 km</a:t>
            </a:r>
            <a:r>
              <a:rPr lang="en-US" sz="2400" b="0" i="0" baseline="30000" dirty="0">
                <a:effectLst/>
              </a:rPr>
              <a:t>2</a:t>
            </a:r>
            <a:r>
              <a:rPr lang="en-US" sz="2400" b="0" i="0" dirty="0">
                <a:effectLst/>
              </a:rPr>
              <a:t> (74,051 sq mi), or 5.83 percent of the total geographical area of India.</a:t>
            </a:r>
            <a:r>
              <a:rPr lang="en-US" sz="2400" b="0" i="0" u="none" strike="noStrike" baseline="30000" dirty="0">
                <a:effectLst/>
                <a:hlinkClick r:id="rId24"/>
              </a:rPr>
              <a:t>[12]</a:t>
            </a:r>
            <a:r>
              <a:rPr lang="en-US" sz="2400" b="0" i="0" dirty="0">
                <a:effectLst/>
              </a:rPr>
              <a:t> It is the </a:t>
            </a:r>
            <a:r>
              <a:rPr lang="en-US" sz="2400" b="0" i="0" u="none" strike="noStrike" dirty="0">
                <a:effectLst/>
                <a:hlinkClick r:id="rId25" tooltip="List of states and union territories of India by area"/>
              </a:rPr>
              <a:t>sixth-largest Indian state by area</a:t>
            </a:r>
            <a:r>
              <a:rPr lang="en-US" sz="2400" b="0" i="0" dirty="0">
                <a:effectLst/>
              </a:rPr>
              <a:t>.</a:t>
            </a:r>
            <a:r>
              <a:rPr lang="en-US" sz="2400" b="0" i="0" u="none" strike="noStrike" baseline="30000" dirty="0">
                <a:effectLst/>
                <a:hlinkClick r:id="rId24"/>
              </a:rPr>
              <a:t>[12]</a:t>
            </a:r>
            <a:r>
              <a:rPr lang="en-US" sz="2400" b="0" i="0" dirty="0">
                <a:effectLst/>
              </a:rPr>
              <a:t> With 61,130,704 inhabitants at the 2011 census, Karnataka is the </a:t>
            </a:r>
            <a:r>
              <a:rPr lang="en-US" sz="2400" b="0" i="0" u="none" strike="noStrike" dirty="0">
                <a:effectLst/>
                <a:hlinkClick r:id="rId26" tooltip="List of states and union territories of India by population"/>
              </a:rPr>
              <a:t>eighth-largest state by population</a:t>
            </a:r>
            <a:r>
              <a:rPr lang="en-US" sz="2400" b="0" i="0" dirty="0">
                <a:effectLst/>
              </a:rPr>
              <a:t>, comprising 31 </a:t>
            </a:r>
            <a:r>
              <a:rPr lang="en-US" sz="2400" b="0" i="0" u="none" strike="noStrike" dirty="0">
                <a:effectLst/>
                <a:hlinkClick r:id="rId27" tooltip="List of districts in India"/>
              </a:rPr>
              <a:t>districts</a:t>
            </a:r>
            <a:r>
              <a:rPr lang="en-US" sz="2400" b="0" i="0" dirty="0">
                <a:effectLst/>
              </a:rPr>
              <a:t>. </a:t>
            </a:r>
            <a:r>
              <a:rPr lang="en-US" sz="2400" b="0" i="0" u="none" strike="noStrike" dirty="0">
                <a:effectLst/>
                <a:hlinkClick r:id="rId28" tooltip="Kannada"/>
              </a:rPr>
              <a:t>Kannada</a:t>
            </a:r>
            <a:r>
              <a:rPr lang="en-US" sz="2400" b="0" i="0" dirty="0">
                <a:effectLst/>
              </a:rPr>
              <a:t>, one of the </a:t>
            </a:r>
            <a:r>
              <a:rPr lang="en-US" sz="2400" b="0" i="0" u="none" strike="noStrike" dirty="0">
                <a:effectLst/>
                <a:hlinkClick r:id="rId29" tooltip="Languages of India"/>
              </a:rPr>
              <a:t>classical languages of India</a:t>
            </a:r>
            <a:r>
              <a:rPr lang="en-US" sz="2400" b="0" i="0" dirty="0">
                <a:effectLst/>
              </a:rPr>
              <a:t>, is the most widely spoken and official language of the state. Other minority languages spoken include </a:t>
            </a:r>
            <a:r>
              <a:rPr lang="en-US" sz="2400" b="0" i="0" u="none" strike="noStrike" dirty="0">
                <a:effectLst/>
                <a:hlinkClick r:id="rId30" tooltip="Urdu"/>
              </a:rPr>
              <a:t>Urdu</a:t>
            </a:r>
            <a:r>
              <a:rPr lang="en-US" sz="2400" b="0" i="0" dirty="0">
                <a:effectLst/>
              </a:rPr>
              <a:t>, </a:t>
            </a:r>
            <a:r>
              <a:rPr lang="en-US" sz="2400" b="0" i="0" u="none" strike="noStrike" dirty="0">
                <a:effectLst/>
                <a:hlinkClick r:id="rId31" tooltip="Konkani"/>
              </a:rPr>
              <a:t>Konkani</a:t>
            </a:r>
            <a:r>
              <a:rPr lang="en-US" sz="2400" b="0" i="0" dirty="0">
                <a:effectLst/>
              </a:rPr>
              <a:t>, </a:t>
            </a:r>
            <a:r>
              <a:rPr lang="en-US" sz="2400" b="0" i="0" u="none" strike="noStrike" dirty="0">
                <a:effectLst/>
                <a:hlinkClick r:id="rId32" tooltip="Marathi language"/>
              </a:rPr>
              <a:t>Marathi</a:t>
            </a:r>
            <a:r>
              <a:rPr lang="en-US" sz="2400" b="0" i="0" dirty="0">
                <a:effectLst/>
              </a:rPr>
              <a:t>, </a:t>
            </a:r>
            <a:r>
              <a:rPr lang="en-US" sz="2400" b="0" i="0" u="none" strike="noStrike" dirty="0">
                <a:effectLst/>
                <a:hlinkClick r:id="rId33" tooltip="Tulu language"/>
              </a:rPr>
              <a:t>Tulu</a:t>
            </a:r>
            <a:r>
              <a:rPr lang="en-US" sz="2400" b="0" i="0" dirty="0">
                <a:effectLst/>
              </a:rPr>
              <a:t>, </a:t>
            </a:r>
            <a:r>
              <a:rPr lang="en-US" sz="2400" b="0" i="0" u="none" strike="noStrike" dirty="0">
                <a:effectLst/>
                <a:hlinkClick r:id="rId34" tooltip="Tamil language"/>
              </a:rPr>
              <a:t>Tamil</a:t>
            </a:r>
            <a:r>
              <a:rPr lang="en-US" sz="2400" b="0" i="0" dirty="0">
                <a:effectLst/>
              </a:rPr>
              <a:t>, </a:t>
            </a:r>
            <a:r>
              <a:rPr lang="en-US" sz="2400" b="0" i="0" u="none" strike="noStrike" dirty="0">
                <a:effectLst/>
                <a:hlinkClick r:id="rId35" tooltip="Telugu language"/>
              </a:rPr>
              <a:t>Telugu</a:t>
            </a:r>
            <a:r>
              <a:rPr lang="en-US" sz="2400" b="0" i="0" dirty="0">
                <a:effectLst/>
              </a:rPr>
              <a:t>, </a:t>
            </a:r>
            <a:r>
              <a:rPr lang="en-US" sz="2400" b="0" i="0" u="none" strike="noStrike" dirty="0">
                <a:effectLst/>
                <a:hlinkClick r:id="rId36" tooltip="Malayalam"/>
              </a:rPr>
              <a:t>Malayalam</a:t>
            </a:r>
            <a:r>
              <a:rPr lang="en-US" sz="2400" b="0" i="0" dirty="0">
                <a:effectLst/>
              </a:rPr>
              <a:t>, </a:t>
            </a:r>
            <a:r>
              <a:rPr lang="en-US" sz="2400" b="0" i="0" u="none" strike="noStrike" dirty="0">
                <a:effectLst/>
                <a:hlinkClick r:id="rId37" tooltip="Kodava language"/>
              </a:rPr>
              <a:t>Kodava</a:t>
            </a:r>
            <a:r>
              <a:rPr lang="en-US" sz="2400" b="0" i="0" dirty="0">
                <a:effectLst/>
              </a:rPr>
              <a:t> and </a:t>
            </a:r>
            <a:r>
              <a:rPr lang="en-US" sz="2400" b="0" i="0" u="none" strike="noStrike" dirty="0" err="1">
                <a:effectLst/>
                <a:hlinkClick r:id="rId38" tooltip="Beary"/>
              </a:rPr>
              <a:t>Beary</a:t>
            </a:r>
            <a:r>
              <a:rPr lang="en-US" sz="2400" b="0" i="0" dirty="0">
                <a:effectLst/>
              </a:rPr>
              <a:t>. Karnataka also contains some of the only </a:t>
            </a:r>
            <a:r>
              <a:rPr lang="en-US" sz="2400" b="0" i="0" u="none" strike="noStrike" dirty="0">
                <a:effectLst/>
                <a:hlinkClick r:id="rId39" tooltip="Sanskrit revival"/>
              </a:rPr>
              <a:t>villages in India where Sanskrit is primarily spoken</a:t>
            </a:r>
            <a:r>
              <a:rPr lang="en-US" sz="2400" b="0" i="0" dirty="0">
                <a:effectLst/>
              </a:rPr>
              <a:t>.</a:t>
            </a:r>
            <a:r>
              <a:rPr lang="en-US" sz="2400" b="0" i="0" u="none" strike="noStrike" baseline="30000" dirty="0">
                <a:effectLst/>
                <a:hlinkClick r:id="rId40"/>
              </a:rPr>
              <a:t>[13]</a:t>
            </a:r>
            <a:r>
              <a:rPr lang="en-US" sz="2400" b="0" i="0" u="none" strike="noStrike" baseline="30000" dirty="0">
                <a:effectLst/>
                <a:hlinkClick r:id="rId41"/>
              </a:rPr>
              <a:t>[14]</a:t>
            </a:r>
            <a:r>
              <a:rPr lang="en-US" sz="2400" b="0" i="0" u="none" strike="noStrike" baseline="30000" dirty="0">
                <a:effectLst/>
                <a:hlinkClick r:id="rId42"/>
              </a:rPr>
              <a:t>[15]</a:t>
            </a:r>
            <a:endParaRPr lang="en-US" sz="2400" b="0" i="0" dirty="0">
              <a:effectLst/>
            </a:endParaRPr>
          </a:p>
          <a:p>
            <a:pPr defTabSz="914400">
              <a:lnSpc>
                <a:spcPct val="90000"/>
              </a:lnSpc>
              <a:spcAft>
                <a:spcPts val="600"/>
              </a:spcAft>
              <a:buClr>
                <a:schemeClr val="accent1"/>
              </a:buClr>
            </a:pPr>
            <a:br>
              <a:rPr lang="en-US" sz="2400" dirty="0"/>
            </a:br>
            <a:endParaRPr lang="en-US" sz="2400" dirty="0"/>
          </a:p>
          <a:p>
            <a:endParaRPr lang="en-US" dirty="0"/>
          </a:p>
        </p:txBody>
      </p:sp>
    </p:spTree>
    <p:extLst>
      <p:ext uri="{BB962C8B-B14F-4D97-AF65-F5344CB8AC3E}">
        <p14:creationId xmlns:p14="http://schemas.microsoft.com/office/powerpoint/2010/main" val="38828544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757</TotalTime>
  <Words>508</Words>
  <Application>Microsoft Office PowerPoint</Application>
  <PresentationFormat>Widescreen</PresentationFormat>
  <Paragraphs>28</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Algerian</vt:lpstr>
      <vt:lpstr>Arial</vt:lpstr>
      <vt:lpstr>Garamond</vt:lpstr>
      <vt:lpstr>Google Sans</vt:lpstr>
      <vt:lpstr>Linux Libertine</vt:lpstr>
      <vt:lpstr>Organic</vt:lpstr>
      <vt:lpstr>PowerPoint Presentation</vt:lpstr>
      <vt:lpstr>    </vt:lpstr>
      <vt:lpstr>PowerPoint Presentation</vt:lpstr>
      <vt:lpstr>Apserkoda </vt:lpstr>
      <vt:lpstr>Eco beach </vt:lpstr>
      <vt:lpstr>Karwar </vt:lpstr>
      <vt:lpstr>Ankola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Naik</dc:creator>
  <cp:lastModifiedBy>Arun Naik</cp:lastModifiedBy>
  <cp:revision>1</cp:revision>
  <dcterms:created xsi:type="dcterms:W3CDTF">2023-10-24T03:14:26Z</dcterms:created>
  <dcterms:modified xsi:type="dcterms:W3CDTF">2023-10-24T15:52:03Z</dcterms:modified>
</cp:coreProperties>
</file>